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1" r:id="rId4"/>
    <p:sldId id="259" r:id="rId5"/>
    <p:sldId id="262" r:id="rId6"/>
    <p:sldId id="260" r:id="rId7"/>
    <p:sldId id="263" r:id="rId8"/>
  </p:sldIdLst>
  <p:sldSz cx="9144000" cy="6858000" type="screen4x3"/>
  <p:notesSz cx="6858000" cy="90344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Mrs%20stweart\College%20Expens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Mrs%20stweart\College%20Expens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Freshman</a:t>
            </a:r>
            <a:r>
              <a:rPr lang="en-US" baseline="0"/>
              <a:t> Expenses</a:t>
            </a:r>
            <a:endParaRPr lang="en-US"/>
          </a:p>
        </c:rich>
      </c:tx>
      <c:layout/>
    </c:title>
    <c:plotArea>
      <c:layout>
        <c:manualLayout>
          <c:layoutTarget val="inner"/>
          <c:xMode val="edge"/>
          <c:yMode val="edge"/>
          <c:x val="0.19632739555096607"/>
          <c:y val="0.16170730674794695"/>
          <c:w val="0.52620132524418062"/>
          <c:h val="0.37243882821098989"/>
        </c:manualLayout>
      </c:layout>
      <c:barChart>
        <c:barDir val="col"/>
        <c:grouping val="clustered"/>
        <c:ser>
          <c:idx val="0"/>
          <c:order val="0"/>
          <c:tx>
            <c:strRef>
              <c:f>Sheet1!$A$3</c:f>
              <c:strCache>
                <c:ptCount val="1"/>
                <c:pt idx="0">
                  <c:v>Auburn University</c:v>
                </c:pt>
              </c:strCache>
            </c:strRef>
          </c:tx>
          <c:cat>
            <c:strRef>
              <c:f>Sheet1!$B$2:$E$2</c:f>
              <c:strCache>
                <c:ptCount val="4"/>
                <c:pt idx="0">
                  <c:v>Tuition</c:v>
                </c:pt>
                <c:pt idx="1">
                  <c:v>Room/Board</c:v>
                </c:pt>
                <c:pt idx="2">
                  <c:v>Books</c:v>
                </c:pt>
                <c:pt idx="3">
                  <c:v>Travel Expenses</c:v>
                </c:pt>
              </c:strCache>
            </c:strRef>
          </c:cat>
          <c:val>
            <c:numRef>
              <c:f>Sheet1!$B$3:$E$3</c:f>
              <c:numCache>
                <c:formatCode>"$"#,##0.00</c:formatCode>
                <c:ptCount val="4"/>
                <c:pt idx="0">
                  <c:v>7900</c:v>
                </c:pt>
                <c:pt idx="1">
                  <c:v>9630</c:v>
                </c:pt>
                <c:pt idx="2">
                  <c:v>1100</c:v>
                </c:pt>
                <c:pt idx="3">
                  <c:v>2346</c:v>
                </c:pt>
              </c:numCache>
            </c:numRef>
          </c:val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Southern Union</c:v>
                </c:pt>
              </c:strCache>
            </c:strRef>
          </c:tx>
          <c:cat>
            <c:strRef>
              <c:f>Sheet1!$B$2:$E$2</c:f>
              <c:strCache>
                <c:ptCount val="4"/>
                <c:pt idx="0">
                  <c:v>Tuition</c:v>
                </c:pt>
                <c:pt idx="1">
                  <c:v>Room/Board</c:v>
                </c:pt>
                <c:pt idx="2">
                  <c:v>Books</c:v>
                </c:pt>
                <c:pt idx="3">
                  <c:v>Travel Expenses</c:v>
                </c:pt>
              </c:strCache>
            </c:strRef>
          </c:cat>
          <c:val>
            <c:numRef>
              <c:f>Sheet1!$B$4:$E$4</c:f>
              <c:numCache>
                <c:formatCode>"$"#,##0.00</c:formatCode>
                <c:ptCount val="4"/>
                <c:pt idx="0">
                  <c:v>2520</c:v>
                </c:pt>
                <c:pt idx="1">
                  <c:v>4000</c:v>
                </c:pt>
                <c:pt idx="2">
                  <c:v>900</c:v>
                </c:pt>
                <c:pt idx="3">
                  <c:v>2346</c:v>
                </c:pt>
              </c:numCache>
            </c:numRef>
          </c:val>
        </c:ser>
        <c:axId val="39889152"/>
        <c:axId val="40009728"/>
      </c:barChart>
      <c:catAx>
        <c:axId val="39889152"/>
        <c:scaling>
          <c:orientation val="minMax"/>
        </c:scaling>
        <c:axPos val="b"/>
        <c:majorTickMark val="none"/>
        <c:tickLblPos val="nextTo"/>
        <c:crossAx val="40009728"/>
        <c:crosses val="autoZero"/>
        <c:auto val="1"/>
        <c:lblAlgn val="ctr"/>
        <c:lblOffset val="100"/>
      </c:catAx>
      <c:valAx>
        <c:axId val="40009728"/>
        <c:scaling>
          <c:orientation val="minMax"/>
        </c:scaling>
        <c:axPos val="l"/>
        <c:majorGridlines/>
        <c:numFmt formatCode="&quot;$&quot;#,##0.00" sourceLinked="1"/>
        <c:majorTickMark val="none"/>
        <c:tickLblPos val="nextTo"/>
        <c:crossAx val="3988915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Sophomore</a:t>
            </a:r>
            <a:r>
              <a:rPr lang="en-US" baseline="0"/>
              <a:t> Expenses</a:t>
            </a:r>
            <a:endParaRPr lang="en-US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Sheet1!$A$26</c:f>
              <c:strCache>
                <c:ptCount val="1"/>
                <c:pt idx="0">
                  <c:v>Auburn University</c:v>
                </c:pt>
              </c:strCache>
            </c:strRef>
          </c:tx>
          <c:cat>
            <c:strRef>
              <c:f>Sheet1!$B$25:$E$25</c:f>
              <c:strCache>
                <c:ptCount val="4"/>
                <c:pt idx="0">
                  <c:v>Tuition</c:v>
                </c:pt>
                <c:pt idx="1">
                  <c:v>Room/Board</c:v>
                </c:pt>
                <c:pt idx="2">
                  <c:v>Books</c:v>
                </c:pt>
                <c:pt idx="3">
                  <c:v>Travel Expenses</c:v>
                </c:pt>
              </c:strCache>
            </c:strRef>
          </c:cat>
          <c:val>
            <c:numRef>
              <c:f>Sheet1!$B$26:$E$26</c:f>
              <c:numCache>
                <c:formatCode>"$"#,##0.00</c:formatCode>
                <c:ptCount val="4"/>
                <c:pt idx="0">
                  <c:v>8413.5</c:v>
                </c:pt>
                <c:pt idx="1">
                  <c:v>10255.950000000001</c:v>
                </c:pt>
                <c:pt idx="2">
                  <c:v>1171.5</c:v>
                </c:pt>
                <c:pt idx="3">
                  <c:v>2498.4899999999998</c:v>
                </c:pt>
              </c:numCache>
            </c:numRef>
          </c:val>
        </c:ser>
        <c:ser>
          <c:idx val="1"/>
          <c:order val="1"/>
          <c:tx>
            <c:strRef>
              <c:f>Sheet1!$A$27</c:f>
              <c:strCache>
                <c:ptCount val="1"/>
                <c:pt idx="0">
                  <c:v>Southern Union</c:v>
                </c:pt>
              </c:strCache>
            </c:strRef>
          </c:tx>
          <c:cat>
            <c:strRef>
              <c:f>Sheet1!$B$25:$E$25</c:f>
              <c:strCache>
                <c:ptCount val="4"/>
                <c:pt idx="0">
                  <c:v>Tuition</c:v>
                </c:pt>
                <c:pt idx="1">
                  <c:v>Room/Board</c:v>
                </c:pt>
                <c:pt idx="2">
                  <c:v>Books</c:v>
                </c:pt>
                <c:pt idx="3">
                  <c:v>Travel Expenses</c:v>
                </c:pt>
              </c:strCache>
            </c:strRef>
          </c:cat>
          <c:val>
            <c:numRef>
              <c:f>Sheet1!$B$27:$E$27</c:f>
              <c:numCache>
                <c:formatCode>"$"#,##0.00</c:formatCode>
                <c:ptCount val="4"/>
                <c:pt idx="0">
                  <c:v>2683.8</c:v>
                </c:pt>
                <c:pt idx="1">
                  <c:v>4260</c:v>
                </c:pt>
                <c:pt idx="2">
                  <c:v>958.5</c:v>
                </c:pt>
                <c:pt idx="3">
                  <c:v>2498.4899999999998</c:v>
                </c:pt>
              </c:numCache>
            </c:numRef>
          </c:val>
        </c:ser>
        <c:axId val="40034688"/>
        <c:axId val="40036224"/>
      </c:barChart>
      <c:catAx>
        <c:axId val="40034688"/>
        <c:scaling>
          <c:orientation val="minMax"/>
        </c:scaling>
        <c:axPos val="b"/>
        <c:majorTickMark val="none"/>
        <c:tickLblPos val="nextTo"/>
        <c:crossAx val="40036224"/>
        <c:crosses val="autoZero"/>
        <c:auto val="1"/>
        <c:lblAlgn val="ctr"/>
        <c:lblOffset val="100"/>
      </c:catAx>
      <c:valAx>
        <c:axId val="40036224"/>
        <c:scaling>
          <c:orientation val="minMax"/>
        </c:scaling>
        <c:axPos val="l"/>
        <c:majorGridlines/>
        <c:numFmt formatCode="&quot;$&quot;#,##0.00" sourceLinked="1"/>
        <c:majorTickMark val="none"/>
        <c:tickLblPos val="nextTo"/>
        <c:crossAx val="4003468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17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17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181BF3-3BAE-4886-AE03-15FAC71E15E2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581172"/>
            <a:ext cx="2971800" cy="4517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581172"/>
            <a:ext cx="2971800" cy="4517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61EA97-F12B-4815-BE00-A1A2418BB3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17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17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BCBBE9-3760-458F-8557-F71715DE9283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9988" y="677863"/>
            <a:ext cx="4518025" cy="3387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291370"/>
            <a:ext cx="5486400" cy="40655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581172"/>
            <a:ext cx="2971800" cy="4517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581172"/>
            <a:ext cx="2971800" cy="4517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992A76-7BB3-4A63-905F-4EBF0623D3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30F50-BF6F-4E5B-B6EC-5C3A7947D35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68FB-9114-400E-94FA-B63C68F0F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30F50-BF6F-4E5B-B6EC-5C3A7947D35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68FB-9114-400E-94FA-B63C68F0F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30F50-BF6F-4E5B-B6EC-5C3A7947D35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68FB-9114-400E-94FA-B63C68F0F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30F50-BF6F-4E5B-B6EC-5C3A7947D35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68FB-9114-400E-94FA-B63C68F0F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30F50-BF6F-4E5B-B6EC-5C3A7947D35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68FB-9114-400E-94FA-B63C68F0F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30F50-BF6F-4E5B-B6EC-5C3A7947D35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68FB-9114-400E-94FA-B63C68F0F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30F50-BF6F-4E5B-B6EC-5C3A7947D35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68FB-9114-400E-94FA-B63C68F0F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30F50-BF6F-4E5B-B6EC-5C3A7947D35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68FB-9114-400E-94FA-B63C68F0F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30F50-BF6F-4E5B-B6EC-5C3A7947D35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68FB-9114-400E-94FA-B63C68F0F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30F50-BF6F-4E5B-B6EC-5C3A7947D35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68FB-9114-400E-94FA-B63C68F0F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30F50-BF6F-4E5B-B6EC-5C3A7947D35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568FB-9114-400E-94FA-B63C68F0F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30F50-BF6F-4E5B-B6EC-5C3A7947D355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568FB-9114-400E-94FA-B63C68F0F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burn_logo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152400"/>
            <a:ext cx="5715000" cy="5562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b="1" u="sng" dirty="0" smtClean="0">
                <a:latin typeface="Edwardian Script ITC" pitchFamily="66" charset="0"/>
                <a:cs typeface="Estrangelo Edessa" pitchFamily="66"/>
              </a:rPr>
              <a:t>Auburn University</a:t>
            </a:r>
            <a:endParaRPr lang="en-US" sz="5400" b="1" u="sng" dirty="0">
              <a:latin typeface="Edwardian Script ITC" pitchFamily="66" charset="0"/>
              <a:cs typeface="Estrangelo Edessa" pitchFamily="66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Edwardian Script ITC" pitchFamily="66" charset="0"/>
              </a:rPr>
              <a:t>By  Laura Shaw</a:t>
            </a:r>
            <a:endParaRPr lang="en-US" sz="2800" b="1" dirty="0">
              <a:solidFill>
                <a:schemeClr val="bg1"/>
              </a:solidFill>
              <a:latin typeface="Edwardian Script ITC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uburn camp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Lucida Calligraphy" pitchFamily="66" charset="0"/>
              </a:rPr>
              <a:t>Why I chose this college</a:t>
            </a:r>
            <a:endParaRPr lang="en-US" dirty="0">
              <a:solidFill>
                <a:schemeClr val="bg1"/>
              </a:solidFill>
              <a:latin typeface="Lucida Calligraph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Lucida Calligraphy" pitchFamily="66" charset="0"/>
              </a:rPr>
              <a:t>Auburn has a clean and beautiful campus</a:t>
            </a:r>
          </a:p>
          <a:p>
            <a:endParaRPr lang="en-US" dirty="0" smtClean="0">
              <a:solidFill>
                <a:schemeClr val="bg1"/>
              </a:solidFill>
              <a:latin typeface="Lucida Calligraphy" pitchFamily="66" charset="0"/>
            </a:endParaRPr>
          </a:p>
          <a:p>
            <a:endParaRPr lang="en-US" dirty="0" smtClean="0">
              <a:solidFill>
                <a:schemeClr val="bg1"/>
              </a:solidFill>
              <a:latin typeface="Lucida Calligraphy" pitchFamily="66" charset="0"/>
            </a:endParaRPr>
          </a:p>
          <a:p>
            <a:endParaRPr lang="en-US" dirty="0" smtClean="0">
              <a:solidFill>
                <a:schemeClr val="bg1"/>
              </a:solidFill>
              <a:latin typeface="Lucida Calligraphy" pitchFamily="66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Lucida Calligraphy" pitchFamily="66" charset="0"/>
              </a:rPr>
              <a:t>Its close to home</a:t>
            </a:r>
          </a:p>
          <a:p>
            <a:endParaRPr lang="en-US" dirty="0">
              <a:latin typeface="Lucida Calligraphy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uburn pic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425524">
            <a:off x="3633787" y="2528887"/>
            <a:ext cx="1700213" cy="1631169"/>
          </a:xfrm>
          <a:prstGeom prst="rect">
            <a:avLst/>
          </a:prstGeom>
        </p:spPr>
      </p:pic>
      <p:pic>
        <p:nvPicPr>
          <p:cNvPr id="4" name="Picture 3" descr="auburn pic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424979">
            <a:off x="7136945" y="348552"/>
            <a:ext cx="1687081" cy="1618570"/>
          </a:xfrm>
          <a:prstGeom prst="rect">
            <a:avLst/>
          </a:prstGeom>
        </p:spPr>
      </p:pic>
      <p:pic>
        <p:nvPicPr>
          <p:cNvPr id="7" name="Picture 6" descr="auburn pic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678408">
            <a:off x="319567" y="4714831"/>
            <a:ext cx="1876425" cy="18002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Lucida Calligraphy" pitchFamily="66" charset="0"/>
              </a:rPr>
              <a:t>Why I chose this college</a:t>
            </a:r>
            <a:endParaRPr lang="en-US" dirty="0">
              <a:solidFill>
                <a:schemeClr val="bg1"/>
              </a:solidFill>
              <a:latin typeface="Lucida Calligraph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Lucida Calligraphy" pitchFamily="66" charset="0"/>
              </a:rPr>
              <a:t>Auburn offers many opportunities for every body</a:t>
            </a:r>
          </a:p>
          <a:p>
            <a:endParaRPr lang="en-US" dirty="0" smtClean="0">
              <a:solidFill>
                <a:schemeClr val="bg1"/>
              </a:solidFill>
              <a:latin typeface="Lucida Calligraphy" pitchFamily="66" charset="0"/>
            </a:endParaRPr>
          </a:p>
          <a:p>
            <a:endParaRPr lang="en-US" dirty="0" smtClean="0">
              <a:solidFill>
                <a:schemeClr val="bg1"/>
              </a:solidFill>
              <a:latin typeface="Lucida Calligraphy" pitchFamily="66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Lucida Calligraphy" pitchFamily="66" charset="0"/>
              </a:rPr>
              <a:t>Auburn really good faculty members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uburn camp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Lucida Calligraphy" pitchFamily="66" charset="0"/>
              </a:rPr>
              <a:t>Why I chose this college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Lucida Calligraphy" pitchFamily="66" charset="0"/>
              </a:rPr>
              <a:t>They offer what I would like to major in</a:t>
            </a:r>
          </a:p>
          <a:p>
            <a:endParaRPr lang="en-US" b="1" dirty="0" smtClean="0">
              <a:latin typeface="Lucida Calligraphy" pitchFamily="66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Lucida Calligraphy" pitchFamily="66" charset="0"/>
              </a:rPr>
              <a:t>It’s a wonderful school, that, many of my family member attended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Lucida Calligraphy" pitchFamily="66" charset="0"/>
              </a:rPr>
              <a:t>Location</a:t>
            </a:r>
            <a:endParaRPr lang="en-US" dirty="0">
              <a:solidFill>
                <a:schemeClr val="bg1"/>
              </a:solidFill>
              <a:latin typeface="Lucida Calligraph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Auburn University is located in Auburn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Its close to home</a:t>
            </a:r>
          </a:p>
          <a:p>
            <a:endParaRPr lang="en-US" dirty="0">
              <a:latin typeface="Lucida Handwriting" pitchFamily="66" charset="0"/>
            </a:endParaRPr>
          </a:p>
        </p:txBody>
      </p:sp>
      <p:pic>
        <p:nvPicPr>
          <p:cNvPr id="4" name="Picture 3" descr="Auburn ma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3200400"/>
            <a:ext cx="2924175" cy="29241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College Expenses</a:t>
            </a:r>
            <a:endParaRPr lang="en-US" dirty="0">
              <a:latin typeface="Lucida Calligraphy" pitchFamily="66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228600" y="1828800"/>
          <a:ext cx="44196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5105400" y="1752600"/>
          <a:ext cx="3886200" cy="2286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uburn p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8806222">
            <a:off x="381000" y="304800"/>
            <a:ext cx="1828800" cy="1838325"/>
          </a:xfrm>
          <a:prstGeom prst="rect">
            <a:avLst/>
          </a:prstGeom>
        </p:spPr>
      </p:pic>
      <p:pic>
        <p:nvPicPr>
          <p:cNvPr id="4" name="Picture 3" descr="auburn pic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45391">
            <a:off x="6892024" y="422618"/>
            <a:ext cx="2009391" cy="14891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Lucida Calligraphy" pitchFamily="66" charset="0"/>
              </a:rPr>
              <a:t>Conclusion</a:t>
            </a:r>
            <a:endParaRPr lang="en-US" dirty="0">
              <a:solidFill>
                <a:schemeClr val="bg1"/>
              </a:solidFill>
              <a:latin typeface="Lucida Calligraph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  <a:latin typeface="Lucida Calligraphy" pitchFamily="66" charset="0"/>
              </a:rPr>
              <a:t>After seeing this presentation I hope you now love Auburn University as much as I do. I hope that you will now let me go to Auburn and be comfortable with it!</a:t>
            </a:r>
            <a:endParaRPr lang="en-US" dirty="0">
              <a:solidFill>
                <a:schemeClr val="bg1"/>
              </a:solidFill>
              <a:latin typeface="Lucida Calligraphy" pitchFamily="66" charset="0"/>
            </a:endParaRPr>
          </a:p>
        </p:txBody>
      </p:sp>
      <p:pic>
        <p:nvPicPr>
          <p:cNvPr id="5" name="Picture 4" descr="auburn pic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544187">
            <a:off x="232244" y="4944077"/>
            <a:ext cx="1950361" cy="1445357"/>
          </a:xfrm>
          <a:prstGeom prst="rect">
            <a:avLst/>
          </a:prstGeom>
        </p:spPr>
      </p:pic>
      <p:pic>
        <p:nvPicPr>
          <p:cNvPr id="7" name="Picture 6" descr="Auburn p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151104">
            <a:off x="7019192" y="4726030"/>
            <a:ext cx="1828800" cy="18383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83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Auburn University</vt:lpstr>
      <vt:lpstr>Why I chose this college</vt:lpstr>
      <vt:lpstr>Why I chose this college</vt:lpstr>
      <vt:lpstr>Why I chose this college</vt:lpstr>
      <vt:lpstr>Location</vt:lpstr>
      <vt:lpstr>College Expenses</vt:lpstr>
      <vt:lpstr>Conclusion</vt:lpstr>
    </vt:vector>
  </TitlesOfParts>
  <Company>TCBOE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Auburn University</dc:title>
  <dc:creator>stulaurams6291997</dc:creator>
  <cp:lastModifiedBy>stulaurams6291997</cp:lastModifiedBy>
  <cp:revision>16</cp:revision>
  <dcterms:created xsi:type="dcterms:W3CDTF">2010-11-10T15:35:32Z</dcterms:created>
  <dcterms:modified xsi:type="dcterms:W3CDTF">2010-11-29T15:38:04Z</dcterms:modified>
</cp:coreProperties>
</file>